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259" r:id="rId4"/>
    <p:sldId id="261" r:id="rId5"/>
    <p:sldId id="260" r:id="rId6"/>
    <p:sldId id="263" r:id="rId7"/>
    <p:sldId id="262" r:id="rId8"/>
    <p:sldId id="265" r:id="rId9"/>
    <p:sldId id="267" r:id="rId10"/>
    <p:sldId id="266" r:id="rId11"/>
    <p:sldId id="269" r:id="rId12"/>
    <p:sldId id="268" r:id="rId13"/>
    <p:sldId id="275" r:id="rId14"/>
    <p:sldId id="271" r:id="rId15"/>
    <p:sldId id="272" r:id="rId16"/>
    <p:sldId id="273" r:id="rId17"/>
    <p:sldId id="274" r:id="rId18"/>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guide id="6" pos="49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5" autoAdjust="0"/>
    <p:restoredTop sz="79581" autoAdjust="0"/>
  </p:normalViewPr>
  <p:slideViewPr>
    <p:cSldViewPr>
      <p:cViewPr varScale="1">
        <p:scale>
          <a:sx n="88" d="100"/>
          <a:sy n="88" d="100"/>
        </p:scale>
        <p:origin x="1176" y="84"/>
      </p:cViewPr>
      <p:guideLst>
        <p:guide orient="horz" pos="2160"/>
        <p:guide pos="3840"/>
        <p:guide orient="horz" pos="480"/>
        <p:guide pos="1920"/>
        <p:guide pos="5760"/>
        <p:guide pos="49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5/17/2019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beta supports a HeLa run on a 130 minute gradient on </a:t>
            </a:r>
            <a:r>
              <a:rPr lang="en-US" dirty="0" err="1" smtClean="0"/>
              <a:t>Lumos</a:t>
            </a:r>
            <a:r>
              <a:rPr lang="en-US" dirty="0" smtClean="0"/>
              <a:t> and QE classic.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“Standard” LC-MS/MS settings:</a:t>
            </a:r>
          </a:p>
          <a:p>
            <a:pPr marL="342900" indent="-342900">
              <a:buFont typeface="Wingdings" panose="05000000000000000000" pitchFamily="2" charset="2"/>
              <a:buChar char="Ø"/>
            </a:pPr>
            <a:r>
              <a:rPr lang="en-US" sz="1200" dirty="0" smtClean="0"/>
              <a:t>200 ng of HeLa</a:t>
            </a:r>
          </a:p>
          <a:p>
            <a:pPr marL="342900" indent="-342900">
              <a:buFont typeface="Wingdings" panose="05000000000000000000" pitchFamily="2" charset="2"/>
              <a:buChar char="Ø"/>
            </a:pPr>
            <a:r>
              <a:rPr lang="en-US" sz="1200" dirty="0" smtClean="0"/>
              <a:t>LC Gradient</a:t>
            </a:r>
          </a:p>
          <a:p>
            <a:pPr marL="342900" indent="-342900">
              <a:buFont typeface="Wingdings" panose="05000000000000000000" pitchFamily="2" charset="2"/>
              <a:buChar char="Ø"/>
            </a:pPr>
            <a:r>
              <a:rPr lang="en-US" sz="1200" dirty="0" smtClean="0"/>
              <a:t>Standard acquisition parameters (for </a:t>
            </a:r>
            <a:r>
              <a:rPr lang="en-US" sz="1200" dirty="0" err="1" smtClean="0"/>
              <a:t>Lumos</a:t>
            </a:r>
            <a:r>
              <a:rPr lang="en-US" sz="1200" dirty="0" smtClean="0"/>
              <a:t> and QE classic)</a:t>
            </a:r>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87164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5/17/2019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583" y="6375494"/>
            <a:ext cx="12216384"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583" y="-11685"/>
            <a:ext cx="12216384" cy="94131"/>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Creating a measure of spray stability</a:t>
            </a:r>
            <a:endParaRPr lang="en-US" sz="2400" cap="none" dirty="0"/>
          </a:p>
        </p:txBody>
      </p:sp>
      <p:pic>
        <p:nvPicPr>
          <p:cNvPr id="3" name="Picture 2"/>
          <p:cNvPicPr>
            <a:picLocks noChangeAspect="1"/>
          </p:cNvPicPr>
          <p:nvPr/>
        </p:nvPicPr>
        <p:blipFill>
          <a:blip r:embed="rId3"/>
          <a:stretch>
            <a:fillRect/>
          </a:stretch>
        </p:blipFill>
        <p:spPr>
          <a:xfrm>
            <a:off x="6096000" y="990600"/>
            <a:ext cx="2628899" cy="223361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Focus on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p:nvPr/>
        </p:nvCxnSpPr>
        <p:spPr>
          <a:xfrm>
            <a:off x="3742207"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77437" y="1663630"/>
            <a:ext cx="1378904" cy="400110"/>
          </a:xfrm>
          <a:prstGeom prst="rect">
            <a:avLst/>
          </a:prstGeom>
          <a:noFill/>
        </p:spPr>
        <p:txBody>
          <a:bodyPr wrap="none" rtlCol="0">
            <a:spAutoFit/>
          </a:bodyPr>
          <a:lstStyle/>
          <a:p>
            <a:r>
              <a:rPr lang="en-US" sz="2000" dirty="0" smtClean="0"/>
              <a:t>Mass spec?</a:t>
            </a:r>
            <a:endParaRPr lang="en-US" sz="2000" dirty="0"/>
          </a:p>
        </p:txBody>
      </p: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9" name="TextBox 28"/>
          <p:cNvSpPr txBox="1"/>
          <p:nvPr/>
        </p:nvSpPr>
        <p:spPr>
          <a:xfrm>
            <a:off x="4122167" y="6006868"/>
            <a:ext cx="3581400" cy="923330"/>
          </a:xfrm>
          <a:prstGeom prst="rect">
            <a:avLst/>
          </a:prstGeom>
          <a:noFill/>
        </p:spPr>
        <p:txBody>
          <a:bodyPr wrap="square" rtlCol="0">
            <a:spAutoFit/>
          </a:bodyPr>
          <a:lstStyle/>
          <a:p>
            <a:r>
              <a:rPr lang="en-US" dirty="0" smtClean="0">
                <a:solidFill>
                  <a:srgbClr val="FF0000"/>
                </a:solidFill>
              </a:rPr>
              <a:t>If we could pick color scheme for </a:t>
            </a:r>
            <a:r>
              <a:rPr lang="en-US" dirty="0" err="1" smtClean="0">
                <a:solidFill>
                  <a:srgbClr val="FF0000"/>
                </a:solidFill>
              </a:rPr>
              <a:t>rmd</a:t>
            </a:r>
            <a:r>
              <a:rPr lang="en-US" dirty="0" smtClean="0">
                <a:solidFill>
                  <a:srgbClr val="FF0000"/>
                </a:solidFill>
              </a:rPr>
              <a:t> for reference/query, I can mimic here</a:t>
            </a:r>
            <a:endParaRPr lang="en-US" dirty="0">
              <a:solidFill>
                <a:srgbClr val="FF0000"/>
              </a:solidFill>
            </a:endParaRPr>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 of beta release</a:t>
            </a:r>
            <a:endParaRPr lang="en-US" sz="2400" cap="none" dirty="0"/>
          </a:p>
        </p:txBody>
      </p:sp>
      <p:sp>
        <p:nvSpPr>
          <p:cNvPr id="3" name="TextBox 2"/>
          <p:cNvSpPr txBox="1"/>
          <p:nvPr/>
        </p:nvSpPr>
        <p:spPr>
          <a:xfrm>
            <a:off x="990600" y="990600"/>
            <a:ext cx="6724148"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Do not have confirmed MS/MS methods for other platforms</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a:t>
            </a:r>
            <a:endParaRPr lang="en-US" sz="2400" cap="none" dirty="0">
              <a:solidFill>
                <a:srgbClr val="FF0000"/>
              </a:solidFill>
            </a:endParaRPr>
          </a:p>
        </p:txBody>
      </p:sp>
      <p:sp>
        <p:nvSpPr>
          <p:cNvPr id="3" name="TextBox 2"/>
          <p:cNvSpPr txBox="1"/>
          <p:nvPr/>
        </p:nvSpPr>
        <p:spPr>
          <a:xfrm>
            <a:off x="613252" y="751114"/>
            <a:ext cx="7893315" cy="2862322"/>
          </a:xfrm>
          <a:prstGeom prst="rect">
            <a:avLst/>
          </a:prstGeom>
          <a:noFill/>
        </p:spPr>
        <p:txBody>
          <a:bodyPr wrap="none" rtlCol="0">
            <a:spAutoFit/>
          </a:bodyPr>
          <a:lstStyle/>
          <a:p>
            <a:r>
              <a:rPr lang="en-US" sz="2000" dirty="0" smtClean="0"/>
              <a:t>Commercial digests:</a:t>
            </a:r>
          </a:p>
          <a:p>
            <a:pPr marL="342900" indent="-342900">
              <a:buFont typeface="Wingdings" panose="05000000000000000000" pitchFamily="2" charset="2"/>
              <a:buChar char="Ø"/>
            </a:pPr>
            <a:r>
              <a:rPr lang="en-US" sz="2000" dirty="0" smtClean="0"/>
              <a:t>Used more than 70 HeLa runs to evaluate LC and MS/MS performance </a:t>
            </a:r>
          </a:p>
          <a:p>
            <a:endParaRPr lang="en-US" sz="2000" dirty="0" smtClean="0"/>
          </a:p>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a:p>
            <a:endParaRPr lang="en-US" sz="2000" dirty="0" smtClean="0"/>
          </a:p>
          <a:p>
            <a:r>
              <a:rPr lang="en-US" sz="2000" dirty="0" smtClean="0"/>
              <a:t>Reporting:</a:t>
            </a:r>
          </a:p>
          <a:p>
            <a:pPr marL="342900" indent="-342900">
              <a:buFont typeface="Wingdings" panose="05000000000000000000" pitchFamily="2" charset="2"/>
              <a:buChar char="Ø"/>
            </a:pPr>
            <a:r>
              <a:rPr lang="en-US" sz="2000" dirty="0" smtClean="0"/>
              <a:t>Pipeline generates </a:t>
            </a:r>
            <a:r>
              <a:rPr lang="en-US" sz="2000" dirty="0" smtClean="0"/>
              <a:t>a high-level graphic summary and a detailed report </a:t>
            </a: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smtClean="0"/>
              <a:t>Ongoing development (v1)</a:t>
            </a:r>
            <a:endParaRPr lang="en-US" sz="2400" cap="none" dirty="0"/>
          </a:p>
        </p:txBody>
      </p:sp>
      <p:sp>
        <p:nvSpPr>
          <p:cNvPr id="4" name="TextBox 3"/>
          <p:cNvSpPr txBox="1"/>
          <p:nvPr/>
        </p:nvSpPr>
        <p:spPr>
          <a:xfrm>
            <a:off x="990600" y="990600"/>
            <a:ext cx="6778907" cy="1938992"/>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thresholds per platform</a:t>
            </a:r>
          </a:p>
          <a:p>
            <a:pPr marL="285750" indent="-285750">
              <a:buFont typeface="Wingdings" panose="05000000000000000000" pitchFamily="2" charset="2"/>
              <a:buChar char="Ø"/>
            </a:pPr>
            <a:r>
              <a:rPr lang="en-US" sz="2000" dirty="0" smtClean="0"/>
              <a:t>Allow for shorter gradients or different loading amounts</a:t>
            </a:r>
          </a:p>
          <a:p>
            <a:pPr marL="285750" indent="-285750">
              <a:buFont typeface="Wingdings" panose="05000000000000000000" pitchFamily="2" charset="2"/>
              <a:buChar char="Ø"/>
            </a:pPr>
            <a:r>
              <a:rPr lang="en-US" sz="2000" dirty="0" smtClean="0"/>
              <a:t>Model column heater effects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6110455"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thresholds</a:t>
            </a:r>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Breaking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52902"/>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931752" cy="369332"/>
          </a:xfrm>
          <a:prstGeom prst="rect">
            <a:avLst/>
          </a:prstGeom>
          <a:noFill/>
        </p:spPr>
        <p:txBody>
          <a:bodyPr wrap="none" rtlCol="0">
            <a:spAutoFit/>
          </a:bodyPr>
          <a:lstStyle/>
          <a:p>
            <a:r>
              <a:rPr lang="en-US" i="1" dirty="0" smtClean="0"/>
              <a:t>* this is not </a:t>
            </a:r>
            <a:r>
              <a:rPr lang="en-US" i="1" dirty="0" err="1" smtClean="0"/>
              <a:t>ot</a:t>
            </a:r>
            <a:r>
              <a:rPr lang="en-US" i="1" dirty="0" smtClean="0"/>
              <a:t> an exhaustive list, please excuse any omissions.</a:t>
            </a:r>
            <a:endParaRPr lang="en-US" i="1" dirty="0"/>
          </a:p>
        </p:txBody>
      </p:sp>
      <p:grpSp>
        <p:nvGrpSpPr>
          <p:cNvPr id="12" name="Group 11"/>
          <p:cNvGrpSpPr/>
          <p:nvPr/>
        </p:nvGrpSpPr>
        <p:grpSpPr>
          <a:xfrm>
            <a:off x="313449" y="3894748"/>
            <a:ext cx="6168573" cy="1858431"/>
            <a:chOff x="313449" y="3894748"/>
            <a:chExt cx="6168573"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spTree>
    <p:extLst>
      <p:ext uri="{BB962C8B-B14F-4D97-AF65-F5344CB8AC3E}">
        <p14:creationId xmlns:p14="http://schemas.microsoft.com/office/powerpoint/2010/main" val="4094748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Goals 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1905000" y="533400"/>
            <a:ext cx="6922721" cy="646331"/>
          </a:xfrm>
          <a:prstGeom prst="rect">
            <a:avLst/>
          </a:prstGeom>
          <a:noFill/>
        </p:spPr>
        <p:txBody>
          <a:bodyPr wrap="square" rtlCol="0">
            <a:spAutoFit/>
          </a:bodyPr>
          <a:lstStyle/>
          <a:p>
            <a:r>
              <a:rPr lang="en-US" dirty="0" smtClean="0"/>
              <a:t>By specifically focusing on a weekly QC sample run for system suitability, all our metrics/reports can be made </a:t>
            </a:r>
            <a:r>
              <a:rPr lang="en-US" b="1" dirty="0" smtClean="0"/>
              <a:t>without user specified parameters</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602" y="2030560"/>
            <a:ext cx="1295400" cy="1614069"/>
          </a:xfrm>
          <a:prstGeom prst="rect">
            <a:avLst/>
          </a:prstGeom>
        </p:spPr>
      </p:pic>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How was developed</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1339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054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 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24793805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1895</TotalTime>
  <Words>1254</Words>
  <Application>Microsoft Office PowerPoint</Application>
  <PresentationFormat>Widescreen</PresentationFormat>
  <Paragraphs>237</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ＭＳ Ｐゴシック</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Goals and Rationale</vt:lpstr>
      <vt:lpstr>Yet another tool!!!</vt:lpstr>
      <vt:lpstr>How was developed</vt:lpstr>
      <vt:lpstr>Machine Learning-based prediction of mobile phase pH and pump performance</vt:lpstr>
      <vt:lpstr>Autocorrelation based peak width determination</vt:lpstr>
      <vt:lpstr>Creating a measure of spray stability</vt:lpstr>
      <vt:lpstr>Example of a performance threshold – PSMs</vt:lpstr>
      <vt:lpstr>Peak capacity and MS2 rate and # PSM</vt:lpstr>
      <vt:lpstr>Focus on speed</vt:lpstr>
      <vt:lpstr>Current limitations of beta release</vt:lpstr>
      <vt:lpstr>Summary</vt:lpstr>
      <vt:lpstr>Short video demo</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110</cp:revision>
  <cp:lastPrinted>2016-08-26T14:48:49Z</cp:lastPrinted>
  <dcterms:created xsi:type="dcterms:W3CDTF">2016-08-08T19:52:15Z</dcterms:created>
  <dcterms:modified xsi:type="dcterms:W3CDTF">2019-05-17T15:07:59Z</dcterms:modified>
</cp:coreProperties>
</file>